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3" r:id="rId3"/>
    <p:sldId id="257" r:id="rId4"/>
    <p:sldId id="258" r:id="rId5"/>
    <p:sldId id="260" r:id="rId6"/>
    <p:sldId id="261" r:id="rId7"/>
    <p:sldId id="262" r:id="rId8"/>
    <p:sldId id="263" r:id="rId9"/>
    <p:sldId id="274" r:id="rId10"/>
    <p:sldId id="264" r:id="rId11"/>
    <p:sldId id="265" r:id="rId12"/>
    <p:sldId id="266" r:id="rId13"/>
    <p:sldId id="268" r:id="rId14"/>
    <p:sldId id="269" r:id="rId15"/>
    <p:sldId id="278" r:id="rId16"/>
    <p:sldId id="279" r:id="rId17"/>
    <p:sldId id="280" r:id="rId18"/>
    <p:sldId id="281" r:id="rId19"/>
    <p:sldId id="271" r:id="rId20"/>
    <p:sldId id="276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F31E1A-BD89-4897-888F-825D37CE1259}" v="9" dt="2025-12-12T11:01:13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jwal Banakar" userId="c462304f07361000" providerId="LiveId" clId="{C8D073A7-99F9-417D-8126-D29BC4C45C51}"/>
    <pc:docChg chg="undo custSel modSld">
      <pc:chgData name="Prajwal Banakar" userId="c462304f07361000" providerId="LiveId" clId="{C8D073A7-99F9-417D-8126-D29BC4C45C51}" dt="2025-12-12T11:02:03.920" v="273" actId="1038"/>
      <pc:docMkLst>
        <pc:docMk/>
      </pc:docMkLst>
      <pc:sldChg chg="modSp mod">
        <pc:chgData name="Prajwal Banakar" userId="c462304f07361000" providerId="LiveId" clId="{C8D073A7-99F9-417D-8126-D29BC4C45C51}" dt="2025-12-12T10:53:48.770" v="35" actId="27636"/>
        <pc:sldMkLst>
          <pc:docMk/>
          <pc:sldMk cId="3005870735" sldId="257"/>
        </pc:sldMkLst>
        <pc:spChg chg="mod">
          <ac:chgData name="Prajwal Banakar" userId="c462304f07361000" providerId="LiveId" clId="{C8D073A7-99F9-417D-8126-D29BC4C45C51}" dt="2025-12-12T10:53:48.770" v="35" actId="27636"/>
          <ac:spMkLst>
            <pc:docMk/>
            <pc:sldMk cId="3005870735" sldId="257"/>
            <ac:spMk id="6" creationId="{BBD4816D-60FA-F99A-F54C-2B76F69FB69D}"/>
          </ac:spMkLst>
        </pc:spChg>
      </pc:sldChg>
      <pc:sldChg chg="modSp mod">
        <pc:chgData name="Prajwal Banakar" userId="c462304f07361000" providerId="LiveId" clId="{C8D073A7-99F9-417D-8126-D29BC4C45C51}" dt="2025-12-12T10:55:19.641" v="94" actId="20577"/>
        <pc:sldMkLst>
          <pc:docMk/>
          <pc:sldMk cId="201573521" sldId="264"/>
        </pc:sldMkLst>
        <pc:spChg chg="mod">
          <ac:chgData name="Prajwal Banakar" userId="c462304f07361000" providerId="LiveId" clId="{C8D073A7-99F9-417D-8126-D29BC4C45C51}" dt="2025-12-12T10:55:19.641" v="94" actId="20577"/>
          <ac:spMkLst>
            <pc:docMk/>
            <pc:sldMk cId="201573521" sldId="264"/>
            <ac:spMk id="3" creationId="{A9B22C2F-5804-6E29-AE5F-930478F4AEE1}"/>
          </ac:spMkLst>
        </pc:spChg>
      </pc:sldChg>
      <pc:sldChg chg="modSp mod">
        <pc:chgData name="Prajwal Banakar" userId="c462304f07361000" providerId="LiveId" clId="{C8D073A7-99F9-417D-8126-D29BC4C45C51}" dt="2025-12-12T10:57:17.410" v="181" actId="20577"/>
        <pc:sldMkLst>
          <pc:docMk/>
          <pc:sldMk cId="3167362369" sldId="265"/>
        </pc:sldMkLst>
        <pc:spChg chg="mod">
          <ac:chgData name="Prajwal Banakar" userId="c462304f07361000" providerId="LiveId" clId="{C8D073A7-99F9-417D-8126-D29BC4C45C51}" dt="2025-12-12T10:57:17.410" v="181" actId="20577"/>
          <ac:spMkLst>
            <pc:docMk/>
            <pc:sldMk cId="3167362369" sldId="265"/>
            <ac:spMk id="3" creationId="{A3522EC6-333B-6CF8-98E4-97E33736FDC2}"/>
          </ac:spMkLst>
        </pc:spChg>
      </pc:sldChg>
      <pc:sldChg chg="modSp mod">
        <pc:chgData name="Prajwal Banakar" userId="c462304f07361000" providerId="LiveId" clId="{C8D073A7-99F9-417D-8126-D29BC4C45C51}" dt="2025-12-12T10:58:11.713" v="193" actId="20577"/>
        <pc:sldMkLst>
          <pc:docMk/>
          <pc:sldMk cId="1852837028" sldId="266"/>
        </pc:sldMkLst>
        <pc:spChg chg="mod">
          <ac:chgData name="Prajwal Banakar" userId="c462304f07361000" providerId="LiveId" clId="{C8D073A7-99F9-417D-8126-D29BC4C45C51}" dt="2025-12-12T10:58:11.713" v="193" actId="20577"/>
          <ac:spMkLst>
            <pc:docMk/>
            <pc:sldMk cId="1852837028" sldId="266"/>
            <ac:spMk id="3" creationId="{0FD4C918-4F79-541F-3342-053A339D2C7A}"/>
          </ac:spMkLst>
        </pc:spChg>
      </pc:sldChg>
      <pc:sldChg chg="modSp mod">
        <pc:chgData name="Prajwal Banakar" userId="c462304f07361000" providerId="LiveId" clId="{C8D073A7-99F9-417D-8126-D29BC4C45C51}" dt="2025-12-12T11:01:13.204" v="231" actId="27636"/>
        <pc:sldMkLst>
          <pc:docMk/>
          <pc:sldMk cId="2206700428" sldId="268"/>
        </pc:sldMkLst>
        <pc:spChg chg="mod">
          <ac:chgData name="Prajwal Banakar" userId="c462304f07361000" providerId="LiveId" clId="{C8D073A7-99F9-417D-8126-D29BC4C45C51}" dt="2025-12-12T11:01:13.204" v="231" actId="27636"/>
          <ac:spMkLst>
            <pc:docMk/>
            <pc:sldMk cId="2206700428" sldId="268"/>
            <ac:spMk id="3" creationId="{CC9D4B49-FB6E-3E04-8FC7-879ED24DCA31}"/>
          </ac:spMkLst>
        </pc:spChg>
      </pc:sldChg>
      <pc:sldChg chg="modSp mod">
        <pc:chgData name="Prajwal Banakar" userId="c462304f07361000" providerId="LiveId" clId="{C8D073A7-99F9-417D-8126-D29BC4C45C51}" dt="2025-12-12T11:01:49.376" v="272" actId="20577"/>
        <pc:sldMkLst>
          <pc:docMk/>
          <pc:sldMk cId="766137234" sldId="269"/>
        </pc:sldMkLst>
        <pc:spChg chg="mod">
          <ac:chgData name="Prajwal Banakar" userId="c462304f07361000" providerId="LiveId" clId="{C8D073A7-99F9-417D-8126-D29BC4C45C51}" dt="2025-12-12T11:01:49.376" v="272" actId="20577"/>
          <ac:spMkLst>
            <pc:docMk/>
            <pc:sldMk cId="766137234" sldId="269"/>
            <ac:spMk id="3" creationId="{3D8562E9-711A-EC77-BC98-BDF30DB1A91A}"/>
          </ac:spMkLst>
        </pc:spChg>
      </pc:sldChg>
      <pc:sldChg chg="modSp mod">
        <pc:chgData name="Prajwal Banakar" userId="c462304f07361000" providerId="LiveId" clId="{C8D073A7-99F9-417D-8126-D29BC4C45C51}" dt="2025-12-12T11:02:03.920" v="273" actId="1038"/>
        <pc:sldMkLst>
          <pc:docMk/>
          <pc:sldMk cId="809575" sldId="278"/>
        </pc:sldMkLst>
        <pc:picChg chg="mod">
          <ac:chgData name="Prajwal Banakar" userId="c462304f07361000" providerId="LiveId" clId="{C8D073A7-99F9-417D-8126-D29BC4C45C51}" dt="2025-12-12T11:02:03.920" v="273" actId="1038"/>
          <ac:picMkLst>
            <pc:docMk/>
            <pc:sldMk cId="809575" sldId="278"/>
            <ac:picMk id="9" creationId="{016860DB-AC39-3149-035C-28FD8DE815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65AE0-CA77-4BE7-81A7-4F7D8E79294B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F68FB-0CEB-4986-93E7-B2C34BA67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731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F68FB-0CEB-4986-93E7-B2C34BA67FE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45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9993-92F6-8735-716C-81441722E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67732-41A6-46FA-832E-18FAFF3B2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7B37A-05DF-A39A-83D8-3A97213A6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144BA-779F-B4C9-4F64-AC0252F3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C4F82-D143-DC97-C750-3EA51581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75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AECC-C485-6150-0B65-3C5EFDB2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E9B20-BB8E-6052-C247-13C5762D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D97B8-7A81-21CA-6D64-E7D5724A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BA00-8C3B-5185-F8F5-7DD76DBF6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08BA1-F9F9-C1CE-A8E1-FDC955F2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30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AA431-82DB-B752-646E-8B4FAA7B8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BE088-108A-EE8D-1D5F-BF5625E62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1B1D8-2934-33F2-7EF3-EC02D989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B9FA-1756-14A8-0BB2-2F1756D6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FAA88-85A9-EF74-513D-D192208B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038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C516-85FC-7FB7-20D5-E4041C66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11F3A-AE24-AE1C-1366-6C446CD0F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A020E-0F0C-5E3A-B9BE-046021100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203C0-543B-DB49-0B6E-8EDCBB6D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50C88-9D42-AC00-2C5D-C50FA734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732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BEE8-3E3C-E84C-3931-B2A40BE2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98622-15B5-6EA1-683D-D9D76FA0D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B4996-11A8-269C-FB0D-FA93F1AF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425EF-A7F3-507F-1B16-EAAEDE25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85508-0683-9D61-1C65-C9103DB6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15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5C26-17E9-51E4-F83C-88AA533B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5CD7C-734B-F7D1-FF3A-5AD373C63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0AEE0-050B-D1FE-841C-48E695DDA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65BD6-12B5-7951-05B6-989F7705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B010B-0A28-5544-2637-6734831F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3A2F0-4B7A-7C51-35CA-90DCAC4C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84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8CA4-8BEF-CD79-D912-1B794C1B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BD61F-C76E-D96F-29E8-C3D0D49E6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A90F8-6326-F61F-C68E-06FBFAD9F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3068F4-96FB-40E6-9E3E-596B6AFAE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EC115-C08D-C0D7-6D8F-C0F91B3C1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2B6E55-DA27-F94F-8821-1230E0566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2ED05-D2E1-659C-B43E-831778B0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7FAEF2-D771-30BD-8FD9-6AAD97C1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83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F0B2-871D-6D0E-93C2-A9D7DD12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E6397B-6AB0-CB68-E162-B999DDE4E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D5995-1A46-D6E2-2107-BE2D5787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05B89-E573-A953-4AA6-01BFCD8C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75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F88E3F-E220-9493-7B5D-2F2870CF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C04AF-4D73-4186-777F-840DE4F8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47F55-A6EF-9E5C-D914-B137FEBF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38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ED19-6470-4289-6537-F1C6C053B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56670-A3AF-434C-F88C-2ACD4E61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8FF96-ABC5-3647-5E07-75BFE023E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D96C7-B3C6-FBE7-73EB-48B4D84B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A9680-4E3B-D69C-1F04-9B874EFE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5420C-889F-946A-0073-234E2EF8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48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6C519-0DC1-1249-EF03-8011753B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097FD-224F-87FC-76C4-AF31F190A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6F917-7457-DF98-A429-A327F8A1E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BF676-CDDD-5022-FD67-F1D2B181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452F8-9307-80E2-5336-DF3CE3C9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854AD-7BB7-4967-CE9B-0ED71A45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01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44AE9-C91C-0E78-032C-2A112C7A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E99B9-4626-AA1C-BF3F-8F017E7B6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32521-7292-2C62-3624-EEF310D53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8F160-F479-4AAC-A8E2-F042FAF72690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4CBD0-ED5C-A205-1487-D804D1263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30C51-80BA-63FA-CE67-70D3C3E93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0AD0C-7401-47CC-8B94-0E3B8E311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2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careers360.com/colleges/ghousia-college-of-engineering-ramanagara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forum.universityupdates.in/threads/vtu-postponement-of-examinations-scheduled-on-04-04-2023.39016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A535CB-60CA-7115-C470-2DAB0C581853}"/>
              </a:ext>
            </a:extLst>
          </p:cNvPr>
          <p:cNvSpPr txBox="1"/>
          <p:nvPr/>
        </p:nvSpPr>
        <p:spPr>
          <a:xfrm>
            <a:off x="3346527" y="525136"/>
            <a:ext cx="6098240" cy="1216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1F3864"/>
                </a:solidFill>
                <a:effectLst>
                  <a:outerShdw blurRad="38100" dist="38100" dir="2700000" algn="tl">
                    <a:schemeClr val="bg2">
                      <a:lumMod val="25000"/>
                      <a:alpha val="43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VISVESESVARAYA TECHNOLOGICAL UNIVERSITY</a:t>
            </a:r>
            <a:r>
              <a:rPr lang="en-US" b="1" dirty="0">
                <a:solidFill>
                  <a:srgbClr val="1F3864"/>
                </a:solidFill>
                <a:effectLst>
                  <a:outerShdw blurRad="38100" dist="38100" dir="2700000" algn="tl">
                    <a:schemeClr val="bg2">
                      <a:lumMod val="25000"/>
                      <a:alpha val="43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BELAGAVI-590018</a:t>
            </a:r>
            <a:endParaRPr lang="en-US" b="1" dirty="0">
              <a:solidFill>
                <a:srgbClr val="1F3864"/>
              </a:solidFill>
            </a:endParaRPr>
          </a:p>
          <a:p>
            <a:endParaRPr lang="en-IN" dirty="0">
              <a:effectLst>
                <a:outerShdw blurRad="38100" dist="38100" dir="2700000" algn="tl">
                  <a:schemeClr val="bg2">
                    <a:lumMod val="25000"/>
                    <a:alpha val="43000"/>
                  </a:scheme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b="1" dirty="0">
                <a:solidFill>
                  <a:srgbClr val="833C0B"/>
                </a:solidFill>
                <a:effectLst>
                  <a:outerShdw blurRad="38100" dist="38100" dir="2700000" algn="tl">
                    <a:srgbClr val="FF0000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GHOUSIA COLLEGE OF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2060A-8DB6-83C1-F7C5-D7A16F344DF6}"/>
              </a:ext>
            </a:extLst>
          </p:cNvPr>
          <p:cNvSpPr txBox="1"/>
          <p:nvPr/>
        </p:nvSpPr>
        <p:spPr>
          <a:xfrm>
            <a:off x="3144878" y="2911350"/>
            <a:ext cx="617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 Information Science and Engineering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D7BB-EF79-E072-3836-27BA1D0489DA}"/>
              </a:ext>
            </a:extLst>
          </p:cNvPr>
          <p:cNvSpPr txBox="1"/>
          <p:nvPr/>
        </p:nvSpPr>
        <p:spPr>
          <a:xfrm>
            <a:off x="3220317" y="1694991"/>
            <a:ext cx="6098240" cy="1176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en-I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2</a:t>
            </a:r>
          </a:p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en-IN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I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resentation</a:t>
            </a:r>
            <a:r>
              <a:rPr lang="en-IN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N" sz="105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en-IN" sz="1800" b="1" dirty="0">
                <a:solidFill>
                  <a:srgbClr val="FF0000"/>
                </a:solidFill>
              </a:rPr>
              <a:t> AI POWERED FITNESS  ASSISTANT</a:t>
            </a:r>
            <a:endParaRPr lang="en-IN" sz="1800" dirty="0">
              <a:solidFill>
                <a:srgbClr val="C00000"/>
              </a:solidFill>
              <a:effectLst>
                <a:outerShdw blurRad="38100" dist="38100" dir="2700000" algn="tl">
                  <a:srgbClr val="C00000">
                    <a:alpha val="43000"/>
                  </a:srgbClr>
                </a:outerShdw>
              </a:effectLs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04FD81-905E-CEA4-5EEF-C67C572B0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2350" y="496276"/>
            <a:ext cx="2004883" cy="172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E408A-61BA-FDEF-4E98-BBFDB9144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64704" y="574879"/>
            <a:ext cx="1595374" cy="1765197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89E614-66CB-7E28-6B4F-58647B1B5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8614" y="4158079"/>
            <a:ext cx="10595127" cy="2382142"/>
          </a:xfrm>
        </p:spPr>
        <p:txBody>
          <a:bodyPr>
            <a:normAutofit/>
          </a:bodyPr>
          <a:lstStyle/>
          <a:p>
            <a:endParaRPr lang="en-IN" sz="2000" dirty="0">
              <a:solidFill>
                <a:srgbClr val="FF0000"/>
              </a:solidFill>
            </a:endParaRPr>
          </a:p>
          <a:p>
            <a:r>
              <a:rPr lang="en-IN" sz="2000" dirty="0">
                <a:solidFill>
                  <a:srgbClr val="FF0000"/>
                </a:solidFill>
              </a:rPr>
              <a:t>UNDER THE GUIDANCE OF :                                                                                 PRESENTED BY:</a:t>
            </a:r>
          </a:p>
          <a:p>
            <a:r>
              <a:rPr lang="en-IN" sz="2000" dirty="0"/>
              <a:t>    DR.DILSHAD BEGUM                                                                                   Ajay </a:t>
            </a:r>
            <a:r>
              <a:rPr lang="en-IN" sz="2000" dirty="0" err="1"/>
              <a:t>kumar</a:t>
            </a:r>
            <a:r>
              <a:rPr lang="en-IN" sz="2000" dirty="0"/>
              <a:t> HN : 1GC22IS003</a:t>
            </a:r>
          </a:p>
          <a:p>
            <a:r>
              <a:rPr lang="en-IN" sz="2000" dirty="0"/>
              <a:t>       HOD Dept of CSE                                                                                      Chirag H            : 1GC22IS010</a:t>
            </a:r>
          </a:p>
          <a:p>
            <a:r>
              <a:rPr lang="en-IN" sz="2000" dirty="0"/>
              <a:t>                                                                                                                           Prajwal </a:t>
            </a:r>
            <a:r>
              <a:rPr lang="en-IN" sz="2000" dirty="0" err="1"/>
              <a:t>banakar</a:t>
            </a:r>
            <a:r>
              <a:rPr lang="en-IN" sz="2000" dirty="0"/>
              <a:t>: 1GC22IS022</a:t>
            </a:r>
          </a:p>
        </p:txBody>
      </p:sp>
    </p:spTree>
    <p:extLst>
      <p:ext uri="{BB962C8B-B14F-4D97-AF65-F5344CB8AC3E}">
        <p14:creationId xmlns:p14="http://schemas.microsoft.com/office/powerpoint/2010/main" val="1713901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7EB9-D098-8817-11DB-E59ACB4F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267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lgerian" panose="04020705040A02060702" pitchFamily="82" charset="0"/>
              </a:rPr>
              <a:t>Proposed system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22C2F-5804-6E29-AE5F-930478F4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1581380"/>
            <a:ext cx="10515600" cy="491149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proposed system aims to revolutionize personal fitness by integrating Artificial Intelligence to offer smart, adaptive fitness planning.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•AI-powered assistant for workout and diet.
•Built with Node.js and TypeScript.
•Uses </a:t>
            </a:r>
            <a:r>
              <a:rPr lang="en-GB" dirty="0" err="1"/>
              <a:t>Gorq</a:t>
            </a:r>
            <a:r>
              <a:rPr lang="en-GB" dirty="0"/>
              <a:t> (Lama 3 model) for generating content.
•Responsive UI with React.js and tailwind CSS
•Users receive and export customized fitness plans.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FFF06-C78C-03AE-4B2D-61DCB81A2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593" y="3225974"/>
            <a:ext cx="2740172" cy="2740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57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D924-3A2D-6C16-BAF0-B8E1CE34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lgerian" panose="04020705040A02060702" pitchFamily="82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22EC6-333B-6CF8-98E4-97E33736F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•</a:t>
            </a:r>
            <a:r>
              <a:rPr lang="en-US" dirty="0"/>
              <a:t>To provide personalized workout plans using AI based on user goals                              and data.</a:t>
            </a:r>
          </a:p>
          <a:p>
            <a:pPr marL="0" indent="0">
              <a:buNone/>
            </a:pPr>
            <a:r>
              <a:rPr lang="en-GB" dirty="0"/>
              <a:t>•Gather user-specific input for fitness goals.
•Generate Diet and Workout plans using AI.
•Display dynamic results with UI components.
•Allow PDF download of plans.
•Find their nearby Gym’s and Yoga classes.</a:t>
            </a:r>
            <a:r>
              <a:rPr lang="en-US" dirty="0"/>
              <a:t>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•</a:t>
            </a:r>
            <a:r>
              <a:rPr lang="en-US" dirty="0"/>
              <a:t>To use AI chatbots for 24/7 virtual fitness coaching and motivation.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F5CE6-5769-3694-DDCD-CA9EE035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69" y="2323745"/>
            <a:ext cx="2881988" cy="293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36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DFC4-F85B-43E7-86EB-32DF232E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lgerian" panose="04020705040A02060702" pitchFamily="82" charset="0"/>
              </a:rPr>
              <a:t>Proposed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4C918-4F79-541F-3342-053A339D2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 err="1"/>
              <a:t>Analyze</a:t>
            </a:r>
            <a:r>
              <a:rPr lang="en-IN" dirty="0"/>
              <a:t> user needs and define features </a:t>
            </a:r>
            <a:endParaRPr lang="en-GB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User logs in and enters fitness data.
Data passed to </a:t>
            </a:r>
            <a:r>
              <a:rPr lang="en-GB" dirty="0" err="1"/>
              <a:t>Gorq</a:t>
            </a:r>
            <a:r>
              <a:rPr lang="en-GB" dirty="0"/>
              <a:t> API.
AI processes and generates routines.
Plan displayed using React components.
User can view and export to PDF.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37D25-F7CB-FD79-B707-E43B5466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13" y="2081909"/>
            <a:ext cx="3774476" cy="34325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52837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61B4-3304-3D8F-55F7-D7433623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Algerian" panose="04020705040A02060702" pitchFamily="82" charset="0"/>
              </a:rPr>
              <a:t>Technologies used</a:t>
            </a:r>
            <a:endParaRPr lang="en-IN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4B49-FB6E-3E04-8FC7-879ED24DC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610" y="1946285"/>
            <a:ext cx="10292190" cy="4546590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Frontend: </a:t>
            </a:r>
            <a:r>
              <a:rPr lang="en-US" dirty="0"/>
              <a:t>React, Typescript, Vite, Tailwind CSS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Backend : </a:t>
            </a:r>
            <a:r>
              <a:rPr lang="en-US" dirty="0"/>
              <a:t>Superbase, Node.js</a:t>
            </a:r>
            <a:r>
              <a:rPr lang="en-GB" dirty="0"/>
              <a:t>
</a:t>
            </a:r>
            <a:r>
              <a:rPr lang="en-US" dirty="0"/>
              <a:t>Authentication : Superbase Auth</a:t>
            </a:r>
            <a:r>
              <a:rPr lang="en-GB" dirty="0"/>
              <a:t>
AI Engine: </a:t>
            </a:r>
            <a:r>
              <a:rPr lang="en-GB" dirty="0" err="1"/>
              <a:t>Gorq</a:t>
            </a:r>
            <a:r>
              <a:rPr lang="en-GB" dirty="0"/>
              <a:t> (Lama 3)
PDF Export: </a:t>
            </a:r>
            <a:r>
              <a:rPr lang="en-GB" dirty="0" err="1"/>
              <a:t>jsPDF</a:t>
            </a:r>
            <a:r>
              <a:rPr lang="en-GB" dirty="0"/>
              <a:t> / html2pdf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Database :Superbase (PostgreSQL)</a:t>
            </a:r>
            <a:endParaRPr lang="en-I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9E11D-CF5C-42C5-C758-E92ED673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535" y="991348"/>
            <a:ext cx="2543175" cy="19098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DB4FD-0ADA-27CE-93C0-627F3F016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00" y="3240869"/>
            <a:ext cx="2372647" cy="19574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CE5156-8BFE-98C4-B121-358541A5A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28" y="5182607"/>
            <a:ext cx="1718187" cy="17181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C0C65-D40A-F421-9F34-166D946F5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39" y="4944518"/>
            <a:ext cx="1279301" cy="12793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6700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143D-ACFF-E257-2D2B-D4479883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01738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Algerian" panose="04020705040A02060702" pitchFamily="82" charset="0"/>
              </a:rPr>
              <a:t>Architecture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62E9-711A-EC77-BC98-BDF30DB1A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843"/>
            <a:ext cx="10515600" cy="43591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3200" dirty="0"/>
              <a:t> </a:t>
            </a:r>
            <a:r>
              <a:rPr lang="en-GB" sz="3200" dirty="0"/>
              <a:t>Input Layer: User Data Form
 Processing: </a:t>
            </a:r>
            <a:r>
              <a:rPr lang="en-GB" sz="3200" dirty="0" err="1"/>
              <a:t>Gorq</a:t>
            </a:r>
            <a:r>
              <a:rPr lang="en-GB" sz="3200" dirty="0"/>
              <a:t> AI API
 Output: AI-generated plan (HTML &amp; PDF)
 Interface: Next.js + Typescript
 Optional: Backend DB for saving user preferences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BA209-3133-B277-9166-AE154D6D2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52" y="2419413"/>
            <a:ext cx="1924050" cy="2371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6137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84B4-34AE-A166-F70E-3554C638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2841522" y="1690688"/>
            <a:ext cx="4945625" cy="35442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6860DB-AC39-3149-035C-28FD8DE81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52" y="432953"/>
            <a:ext cx="9324760" cy="5803003"/>
          </a:xfrm>
        </p:spPr>
      </p:pic>
    </p:spTree>
    <p:extLst>
      <p:ext uri="{BB962C8B-B14F-4D97-AF65-F5344CB8AC3E}">
        <p14:creationId xmlns:p14="http://schemas.microsoft.com/office/powerpoint/2010/main" val="809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08FB-EFFC-18E8-B640-FA357FE4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845" y="2998839"/>
            <a:ext cx="3519948" cy="562896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E34256-1FFC-12CC-16DA-C648BE281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25" y="728892"/>
            <a:ext cx="9600382" cy="5400215"/>
          </a:xfrm>
        </p:spPr>
      </p:pic>
    </p:spTree>
    <p:extLst>
      <p:ext uri="{BB962C8B-B14F-4D97-AF65-F5344CB8AC3E}">
        <p14:creationId xmlns:p14="http://schemas.microsoft.com/office/powerpoint/2010/main" val="3582755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C487-8124-C4EA-40B8-9FFFAB3B5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240" y="984557"/>
            <a:ext cx="9344425" cy="132602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03F11F-CB49-DFBB-824F-0A7606006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34" y="703877"/>
            <a:ext cx="9689326" cy="5450246"/>
          </a:xfrm>
        </p:spPr>
      </p:pic>
    </p:spTree>
    <p:extLst>
      <p:ext uri="{BB962C8B-B14F-4D97-AF65-F5344CB8AC3E}">
        <p14:creationId xmlns:p14="http://schemas.microsoft.com/office/powerpoint/2010/main" val="194113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F95C-3488-927B-8CD4-92280F6B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53" y="710533"/>
            <a:ext cx="9420716" cy="990448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hat&#10;&#10;AI-generated content may be incorrect.">
            <a:extLst>
              <a:ext uri="{FF2B5EF4-FFF2-40B4-BE49-F238E27FC236}">
                <a16:creationId xmlns:a16="http://schemas.microsoft.com/office/drawing/2014/main" id="{2191A481-BE9D-FF47-8233-8F25956D7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15" y="530943"/>
            <a:ext cx="9984932" cy="5616524"/>
          </a:xfrm>
        </p:spPr>
      </p:pic>
    </p:spTree>
    <p:extLst>
      <p:ext uri="{BB962C8B-B14F-4D97-AF65-F5344CB8AC3E}">
        <p14:creationId xmlns:p14="http://schemas.microsoft.com/office/powerpoint/2010/main" val="23311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560C-A5F3-C97C-BEEC-BB51C9BF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57200"/>
            <a:ext cx="5830528" cy="919316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  <a:latin typeface="Algerian" panose="04020705040A02060702" pitchFamily="82" charset="0"/>
              </a:rPr>
              <a:t>Future </a:t>
            </a:r>
            <a:r>
              <a:rPr lang="en-GB" sz="3600" dirty="0">
                <a:solidFill>
                  <a:srgbClr val="FF0000"/>
                </a:solidFill>
                <a:latin typeface="Algerian" panose="04020705040A02060702" pitchFamily="82" charset="0"/>
              </a:rPr>
              <a:t>Enhancements</a:t>
            </a:r>
            <a:endParaRPr lang="en-IN" sz="36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619A-4CD6-AA9A-0A92-A129EE2D5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602659"/>
            <a:ext cx="8927690" cy="46703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Integration with wearable devices (Fitbit).
AI-based fitness </a:t>
            </a:r>
            <a:r>
              <a:rPr lang="en-GB" sz="2800" dirty="0" err="1"/>
              <a:t>chatbot</a:t>
            </a:r>
            <a:r>
              <a:rPr lang="en-GB" sz="2800" dirty="0"/>
              <a:t> assistant.
Progress tracking and analytics dashboard.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Multilingual support for global accessibility.
Community and social sharing features.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Voice assistant integration for hands-free interaction.</a:t>
            </a: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D935AB3-8DB9-90C3-9526-96A250A000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3816" r="13816"/>
          <a:stretch>
            <a:fillRect/>
          </a:stretch>
        </p:blipFill>
        <p:spPr>
          <a:xfrm>
            <a:off x="6912077" y="1848465"/>
            <a:ext cx="4885762" cy="3515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991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1244-5772-1B57-1F91-96FF430E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579" y="1769959"/>
            <a:ext cx="7537298" cy="26840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AI POWERED </a:t>
            </a:r>
            <a:br>
              <a:rPr lang="en-US" sz="44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FITNESS</a:t>
            </a:r>
            <a:br>
              <a:rPr lang="en-US" sz="44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ASSISTANT</a:t>
            </a:r>
            <a:endParaRPr lang="en-IN" sz="44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Placeholder 13">
            <a:extLst>
              <a:ext uri="{FF2B5EF4-FFF2-40B4-BE49-F238E27FC236}">
                <a16:creationId xmlns:a16="http://schemas.microsoft.com/office/drawing/2014/main" id="{385F9745-49C5-ACC7-B669-E26E508AE0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>
            <a:fillRect/>
          </a:stretch>
        </p:blipFill>
        <p:spPr>
          <a:xfrm>
            <a:off x="4709651" y="889102"/>
            <a:ext cx="6436086" cy="487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526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C4C9-005E-3BB2-16D8-33E807D3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Algerian" pitchFamily="82" charset="0"/>
              </a:rPr>
              <a:t>CONCLUSION</a:t>
            </a:r>
            <a:r>
              <a:rPr lang="en-GB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E7C9B-2984-79D5-3657-1C4FEA7CB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AI-Powered Fitness Advisor effectively bridges the gap between user goals and smart, data-driven fitness planning.
Leveraging Gemini AI and </a:t>
            </a:r>
            <a:r>
              <a:rPr lang="en-GB" dirty="0" err="1"/>
              <a:t>Next.js</a:t>
            </a:r>
            <a:r>
              <a:rPr lang="en-GB" dirty="0"/>
              <a:t> ensures scalability, personalization, and performance.
With enhanced UI/UX and future-ready enhancements, this solution sets a benchmark in intelligent fitness applications.
It provides an accessible, adaptive, and efficient tool for health-conscious users globally.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485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D7D1-992F-83F4-0193-6032BDBC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Algerian" pitchFamily="82" charset="0"/>
              </a:rPr>
              <a:t>References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179F4-50C8-17D2-6197-677C3A5F9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FitMate</a:t>
            </a:r>
            <a:r>
              <a:rPr lang="en-US" dirty="0"/>
              <a:t> AI-Powered Fitness Companion: Revolutionizing Health and Wellness through Technology, Mukesh </a:t>
            </a:r>
            <a:r>
              <a:rPr lang="en-US" dirty="0" err="1"/>
              <a:t>Patidar</a:t>
            </a:r>
            <a:r>
              <a:rPr lang="en-US" dirty="0"/>
              <a:t> Department of Computer Science &amp; Engineering </a:t>
            </a:r>
            <a:r>
              <a:rPr lang="en-US" dirty="0" err="1"/>
              <a:t>Parul</a:t>
            </a:r>
            <a:r>
              <a:rPr lang="en-US" dirty="0"/>
              <a:t> Institute of Engineering and Technology, (Parul University) Vadodara (Gujarat).</a:t>
            </a:r>
            <a:r>
              <a:rPr lang="en-IN" dirty="0"/>
              <a:t>2024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Google AI Research, OpenAI, IEEE Xplore, ACM Digital Library, Springer, Elsevier
Y. M. Yee, “</a:t>
            </a:r>
            <a:r>
              <a:rPr lang="en-GB" dirty="0" err="1"/>
              <a:t>FitBot</a:t>
            </a:r>
            <a:r>
              <a:rPr lang="en-GB" dirty="0"/>
              <a:t>: A </a:t>
            </a:r>
            <a:r>
              <a:rPr lang="en-GB" dirty="0" err="1"/>
              <a:t>ChatGPT</a:t>
            </a:r>
            <a:r>
              <a:rPr lang="en-GB" dirty="0"/>
              <a:t> Mobile Application-Based Fitness Tracker for Elderly Users,” IEEE, 2024.
IEEE Sensors Journal, IEEE Access, IEEE Transactions on Biomedical Engineering
B. Kumar, V.,, “AI-Driven Fitness Coach: Webcam-based Form Correction and Rep Counting for Optimized Workouts,” IEEE, 2024.
</a:t>
            </a:r>
            <a:r>
              <a:rPr lang="en-GB" dirty="0" err="1"/>
              <a:t>ReactConf</a:t>
            </a:r>
            <a:r>
              <a:rPr lang="en-GB" dirty="0"/>
              <a:t> &amp; </a:t>
            </a:r>
            <a:r>
              <a:rPr lang="en-GB" dirty="0" err="1"/>
              <a:t>ShadCN</a:t>
            </a:r>
            <a:r>
              <a:rPr lang="en-GB" dirty="0"/>
              <a:t>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9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5D75-1F3F-3DDD-5664-41D936BC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469" y="1253613"/>
            <a:ext cx="3932237" cy="16002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THANK YOU</a:t>
            </a:r>
            <a:endParaRPr lang="en-IN" sz="4400" dirty="0">
              <a:latin typeface="Algerian" panose="04020705040A02060702" pitchFamily="82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CA8020A-EE22-90DF-DC9C-08199E18CD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13816"/>
          <a:stretch/>
        </p:blipFill>
        <p:spPr>
          <a:xfrm>
            <a:off x="4482472" y="987425"/>
            <a:ext cx="6744059" cy="487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7FFA08-D70C-8E9D-7142-F08FA0B78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845" y="4162527"/>
            <a:ext cx="5512747" cy="169852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 SWEAT NOW </a:t>
            </a:r>
          </a:p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Forte" panose="03060902040502070203" pitchFamily="66" charset="0"/>
              </a:rPr>
              <a:t>SHINE LATER</a:t>
            </a:r>
          </a:p>
        </p:txBody>
      </p:sp>
    </p:spTree>
    <p:extLst>
      <p:ext uri="{BB962C8B-B14F-4D97-AF65-F5344CB8AC3E}">
        <p14:creationId xmlns:p14="http://schemas.microsoft.com/office/powerpoint/2010/main" val="99658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798CFB-81E6-4BF1-E333-8257F463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49" y="2528021"/>
            <a:ext cx="3932237" cy="1088923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0000"/>
                </a:solidFill>
                <a:latin typeface="Algerian" panose="04020705040A02060702" pitchFamily="82" charset="0"/>
              </a:rPr>
              <a:t>CONTENTS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D4816D-60FA-F99A-F54C-2B76F69FB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9943" y="842920"/>
            <a:ext cx="3932237" cy="55480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Literature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Existing </a:t>
            </a:r>
            <a:r>
              <a:rPr lang="en-IN" sz="2400" dirty="0" err="1"/>
              <a:t>syste</a:t>
            </a:r>
            <a:r>
              <a:rPr lang="en-GB" sz="2400" dirty="0"/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Problem Statement 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Proposed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Proposed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Technologies Used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Future Enhancements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Conclusion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References 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870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9B3B26D-9C76-7864-96BC-0BEAEF5DF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801038" cy="889819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DC3854-1AC7-12DC-E6DC-4DA4C6463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626522"/>
            <a:ext cx="7006353" cy="412534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In recent years, the intersection of technology and wellness has given rise to a new generation of digital fitness tools.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Among these, AI-powered fitness apps have emerged as transformative platforms that leverage artificial intelligence to provide personalized, adaptive, and intelligent workout experiences. 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2052" name="Picture 4" descr="Best Fitness Apps using AI in 2023 - QuickPose.ai">
            <a:extLst>
              <a:ext uri="{FF2B5EF4-FFF2-40B4-BE49-F238E27FC236}">
                <a16:creationId xmlns:a16="http://schemas.microsoft.com/office/drawing/2014/main" id="{57388E2A-39C0-ECBF-F554-954B2116998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6" r="16756"/>
          <a:stretch>
            <a:fillRect/>
          </a:stretch>
        </p:blipFill>
        <p:spPr bwMode="auto">
          <a:xfrm>
            <a:off x="7964129" y="1626522"/>
            <a:ext cx="3863207" cy="30504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53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D4901059-3054-E555-5B1D-4D264A88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721"/>
            <a:ext cx="10515600" cy="1325563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+mn-lt"/>
              </a:rPr>
              <a:t>Literature review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71D374-2731-FF8D-9C52-E3DFA9B16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537450"/>
              </p:ext>
            </p:extLst>
          </p:nvPr>
        </p:nvGraphicFramePr>
        <p:xfrm>
          <a:off x="838200" y="1209370"/>
          <a:ext cx="10515600" cy="531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561">
                  <a:extLst>
                    <a:ext uri="{9D8B030D-6E8A-4147-A177-3AD203B41FA5}">
                      <a16:colId xmlns:a16="http://schemas.microsoft.com/office/drawing/2014/main" val="2726213683"/>
                    </a:ext>
                  </a:extLst>
                </a:gridCol>
                <a:gridCol w="2389239">
                  <a:extLst>
                    <a:ext uri="{9D8B030D-6E8A-4147-A177-3AD203B41FA5}">
                      <a16:colId xmlns:a16="http://schemas.microsoft.com/office/drawing/2014/main" val="743221182"/>
                    </a:ext>
                  </a:extLst>
                </a:gridCol>
                <a:gridCol w="1376516">
                  <a:extLst>
                    <a:ext uri="{9D8B030D-6E8A-4147-A177-3AD203B41FA5}">
                      <a16:colId xmlns:a16="http://schemas.microsoft.com/office/drawing/2014/main" val="3892945439"/>
                    </a:ext>
                  </a:extLst>
                </a:gridCol>
                <a:gridCol w="3881284">
                  <a:extLst>
                    <a:ext uri="{9D8B030D-6E8A-4147-A177-3AD203B41FA5}">
                      <a16:colId xmlns:a16="http://schemas.microsoft.com/office/drawing/2014/main" val="1201083916"/>
                    </a:ext>
                  </a:extLst>
                </a:gridCol>
              </a:tblGrid>
              <a:tr h="802908">
                <a:tc>
                  <a:txBody>
                    <a:bodyPr/>
                    <a:lstStyle/>
                    <a:p>
                      <a:r>
                        <a:rPr lang="en-IN" b="1" dirty="0"/>
                        <a:t>                 Title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</a:t>
                      </a:r>
                    </a:p>
                    <a:p>
                      <a:r>
                        <a:rPr lang="en-IN" dirty="0"/>
                        <a:t>           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       Year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        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707311"/>
                  </a:ext>
                </a:extLst>
              </a:tr>
              <a:tr h="899336">
                <a:tc>
                  <a:txBody>
                    <a:bodyPr/>
                    <a:lstStyle/>
                    <a:p>
                      <a:r>
                        <a:rPr lang="en-IN" dirty="0"/>
                        <a:t>Personalized Fitness </a:t>
                      </a:r>
                    </a:p>
                    <a:p>
                      <a:r>
                        <a:rPr lang="en-IN" dirty="0"/>
                        <a:t>with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Jain et 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Developed an AI model to personalize workouts based on user profiles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139654"/>
                  </a:ext>
                </a:extLst>
              </a:tr>
              <a:tr h="899336">
                <a:tc>
                  <a:txBody>
                    <a:bodyPr/>
                    <a:lstStyle/>
                    <a:p>
                      <a:r>
                        <a:rPr lang="en-US" dirty="0"/>
                        <a:t>Real-Time Posture Correction using Computer Vision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Kim &amp; 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pose estimation to provide live feedback during exercises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032668"/>
                  </a:ext>
                </a:extLst>
              </a:tr>
              <a:tr h="899336">
                <a:tc>
                  <a:txBody>
                    <a:bodyPr/>
                    <a:lstStyle/>
                    <a:p>
                      <a:r>
                        <a:rPr lang="en-US" dirty="0"/>
                        <a:t>AI Health Monitoring via Wearables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Wang et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sensors and AI to monitor heart rate and activity levels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236419"/>
                  </a:ext>
                </a:extLst>
              </a:tr>
              <a:tr h="899336">
                <a:tc>
                  <a:txBody>
                    <a:bodyPr/>
                    <a:lstStyle/>
                    <a:p>
                      <a:r>
                        <a:rPr lang="en-IN" dirty="0"/>
                        <a:t>virtual AI Coaches for 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Smith et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NLP to create virtual coaches that motivate and guide users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06537"/>
                  </a:ext>
                </a:extLst>
              </a:tr>
              <a:tr h="899336">
                <a:tc>
                  <a:txBody>
                    <a:bodyPr/>
                    <a:lstStyle/>
                    <a:p>
                      <a:r>
                        <a:rPr lang="en-US" dirty="0"/>
                        <a:t>Injury Prediction with Machine Learning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Zhang et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risk of overtraining based on activity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6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22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4075-EFF9-A611-33ED-BBD7C979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3BE996-AD51-F1F2-D787-0213C82F4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76335"/>
              </p:ext>
            </p:extLst>
          </p:nvPr>
        </p:nvGraphicFramePr>
        <p:xfrm>
          <a:off x="737420" y="278949"/>
          <a:ext cx="10717160" cy="6024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0348">
                  <a:extLst>
                    <a:ext uri="{9D8B030D-6E8A-4147-A177-3AD203B41FA5}">
                      <a16:colId xmlns:a16="http://schemas.microsoft.com/office/drawing/2014/main" val="118132860"/>
                    </a:ext>
                  </a:extLst>
                </a:gridCol>
                <a:gridCol w="2448232">
                  <a:extLst>
                    <a:ext uri="{9D8B030D-6E8A-4147-A177-3AD203B41FA5}">
                      <a16:colId xmlns:a16="http://schemas.microsoft.com/office/drawing/2014/main" val="2052272520"/>
                    </a:ext>
                  </a:extLst>
                </a:gridCol>
                <a:gridCol w="1602658">
                  <a:extLst>
                    <a:ext uri="{9D8B030D-6E8A-4147-A177-3AD203B41FA5}">
                      <a16:colId xmlns:a16="http://schemas.microsoft.com/office/drawing/2014/main" val="4149031769"/>
                    </a:ext>
                  </a:extLst>
                </a:gridCol>
                <a:gridCol w="3755922">
                  <a:extLst>
                    <a:ext uri="{9D8B030D-6E8A-4147-A177-3AD203B41FA5}">
                      <a16:colId xmlns:a16="http://schemas.microsoft.com/office/drawing/2014/main" val="2314808440"/>
                    </a:ext>
                  </a:extLst>
                </a:gridCol>
              </a:tblGrid>
              <a:tr h="753438">
                <a:tc>
                  <a:txBody>
                    <a:bodyPr/>
                    <a:lstStyle/>
                    <a:p>
                      <a:r>
                        <a:rPr lang="en-US" dirty="0"/>
                        <a:t>            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376343"/>
                  </a:ext>
                </a:extLst>
              </a:tr>
              <a:tr h="1028607">
                <a:tc>
                  <a:txBody>
                    <a:bodyPr/>
                    <a:lstStyle/>
                    <a:p>
                      <a:r>
                        <a:rPr lang="en-IN" dirty="0"/>
                        <a:t>AI-Based Diet and Exercise Recommendation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Gupta et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Combined fitness tracking with AI-generated diet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79786"/>
                  </a:ext>
                </a:extLst>
              </a:tr>
              <a:tr h="1157066">
                <a:tc>
                  <a:txBody>
                    <a:bodyPr/>
                    <a:lstStyle/>
                    <a:p>
                      <a:r>
                        <a:rPr lang="en-IN" dirty="0"/>
                        <a:t>Voice-Based Fitness Coaching Assistant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Sharma &amp; 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Implemented a voice-interactive AI for guiding fitness routines hands-free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31260"/>
                  </a:ext>
                </a:extLst>
              </a:tr>
              <a:tr h="1028607">
                <a:tc>
                  <a:txBody>
                    <a:bodyPr/>
                    <a:lstStyle/>
                    <a:p>
                      <a:r>
                        <a:rPr lang="en-US" dirty="0"/>
                        <a:t>Deep Learning for Pose Estimation in Home Workouts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Lee &amp; Tran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deep neural networks for tracking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72698"/>
                  </a:ext>
                </a:extLst>
              </a:tr>
              <a:tr h="1028607">
                <a:tc>
                  <a:txBody>
                    <a:bodyPr/>
                    <a:lstStyle/>
                    <a:p>
                      <a:r>
                        <a:rPr lang="en-US" dirty="0"/>
                        <a:t>AI Chatbots in Mental and Physical Wellness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Desai et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Studied AI bots supporting both emotional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14982"/>
                  </a:ext>
                </a:extLst>
              </a:tr>
              <a:tr h="1028607">
                <a:tc>
                  <a:txBody>
                    <a:bodyPr/>
                    <a:lstStyle/>
                    <a:p>
                      <a:r>
                        <a:rPr lang="en-US" dirty="0"/>
                        <a:t>AI for Adaptive Recovery Scheduling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Mehta &amp; Banerjee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Designed AI to recommend rest periods based on fatigue prediction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93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654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883B-7947-453A-BA5F-C53D626C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87" y="365123"/>
            <a:ext cx="10626213" cy="1325565"/>
          </a:xfrm>
        </p:spPr>
        <p:txBody>
          <a:bodyPr/>
          <a:lstStyle/>
          <a:p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100982-2B78-C37E-393A-0E382A52C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515493"/>
              </p:ext>
            </p:extLst>
          </p:nvPr>
        </p:nvGraphicFramePr>
        <p:xfrm>
          <a:off x="639097" y="365125"/>
          <a:ext cx="10825316" cy="5763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509">
                  <a:extLst>
                    <a:ext uri="{9D8B030D-6E8A-4147-A177-3AD203B41FA5}">
                      <a16:colId xmlns:a16="http://schemas.microsoft.com/office/drawing/2014/main" val="111291205"/>
                    </a:ext>
                  </a:extLst>
                </a:gridCol>
                <a:gridCol w="2453149">
                  <a:extLst>
                    <a:ext uri="{9D8B030D-6E8A-4147-A177-3AD203B41FA5}">
                      <a16:colId xmlns:a16="http://schemas.microsoft.com/office/drawing/2014/main" val="1346674619"/>
                    </a:ext>
                  </a:extLst>
                </a:gridCol>
                <a:gridCol w="1637071">
                  <a:extLst>
                    <a:ext uri="{9D8B030D-6E8A-4147-A177-3AD203B41FA5}">
                      <a16:colId xmlns:a16="http://schemas.microsoft.com/office/drawing/2014/main" val="4284543801"/>
                    </a:ext>
                  </a:extLst>
                </a:gridCol>
                <a:gridCol w="3775587">
                  <a:extLst>
                    <a:ext uri="{9D8B030D-6E8A-4147-A177-3AD203B41FA5}">
                      <a16:colId xmlns:a16="http://schemas.microsoft.com/office/drawing/2014/main" val="3948740178"/>
                    </a:ext>
                  </a:extLst>
                </a:gridCol>
              </a:tblGrid>
              <a:tr h="65743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028355"/>
                  </a:ext>
                </a:extLst>
              </a:tr>
              <a:tr h="1021292">
                <a:tc>
                  <a:txBody>
                    <a:bodyPr/>
                    <a:lstStyle/>
                    <a:p>
                      <a:r>
                        <a:rPr lang="en-US" dirty="0"/>
                        <a:t>AI-Powered Gamification in Fitness Apps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Narang et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AI with gamification to improve user motivation 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893678"/>
                  </a:ext>
                </a:extLst>
              </a:tr>
              <a:tr h="1021292">
                <a:tc>
                  <a:txBody>
                    <a:bodyPr/>
                    <a:lstStyle/>
                    <a:p>
                      <a:r>
                        <a:rPr lang="en-US" dirty="0"/>
                        <a:t>Emotion-Aware AI in Fitness Tracking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Huang &amp; Pate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sentiment analysis from voice/text to adapt workout intensity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64387"/>
                  </a:ext>
                </a:extLst>
              </a:tr>
              <a:tr h="1021292">
                <a:tc>
                  <a:txBody>
                    <a:bodyPr/>
                    <a:lstStyle/>
                    <a:p>
                      <a:r>
                        <a:rPr lang="en-US" dirty="0"/>
                        <a:t>Reinforcement Learning for Dynamic Workout Plan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Bose et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Applied RL to adapt workouts based on continuous user feedback.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041233"/>
                  </a:ext>
                </a:extLst>
              </a:tr>
              <a:tr h="1021292">
                <a:tc>
                  <a:txBody>
                    <a:bodyPr/>
                    <a:lstStyle/>
                    <a:p>
                      <a:r>
                        <a:rPr lang="en-IN" dirty="0"/>
                        <a:t>Cross-Cultural AI Fitness Assistant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Khan &amp; Silva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Designed culturally adaptive AI workouts and nutrition guidance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151746"/>
                  </a:ext>
                </a:extLst>
              </a:tr>
              <a:tr h="1021292">
                <a:tc>
                  <a:txBody>
                    <a:bodyPr/>
                    <a:lstStyle/>
                    <a:p>
                      <a:r>
                        <a:rPr lang="en-US" dirty="0"/>
                        <a:t>Hybrid AI-IoT Framework for Remote Fitness Coaching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Ali et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sensors, AI, and cloud services for live coaching experiences.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46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31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7AB8-590C-C860-ABD4-6297319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753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Algerian" panose="04020705040A02060702" pitchFamily="82" charset="0"/>
              </a:rPr>
              <a:t>Existing system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C7883-954B-DF92-5B05-50F5C937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3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Manual and Generic Approaches</a:t>
            </a:r>
            <a:r>
              <a:rPr lang="en-GB" dirty="0"/>
              <a:t> </a:t>
            </a:r>
            <a:r>
              <a:rPr lang="en-US" dirty="0"/>
              <a:t>Most fitness tracking systems rely on manual input or generic rule-based recommendations. They lack personalization and adaptability, often leading to limited motivation and effectiveness.</a:t>
            </a:r>
          </a:p>
          <a:p>
            <a:pPr marL="0" indent="0">
              <a:buNone/>
            </a:pPr>
            <a:r>
              <a:rPr lang="en-US" dirty="0"/>
              <a:t>One-Size-Fits-All Plans</a:t>
            </a:r>
            <a:r>
              <a:rPr lang="en-GB" dirty="0"/>
              <a:t> </a:t>
            </a:r>
            <a:r>
              <a:rPr lang="en-US" dirty="0"/>
              <a:t>Traditional apps provide fixed workout and diet plans that do not adapt based on user progress, behavior, or health conditions.</a:t>
            </a:r>
          </a:p>
          <a:p>
            <a:pPr marL="0" indent="0">
              <a:buNone/>
            </a:pPr>
            <a:r>
              <a:rPr lang="en-US" dirty="0"/>
              <a:t>This project explores AI-based fitness personalization</a:t>
            </a:r>
            <a:r>
              <a:rPr lang="en-GB" dirty="0"/>
              <a:t> </a:t>
            </a:r>
            <a:r>
              <a:rPr lang="en-US" dirty="0"/>
              <a:t>AI allows dynamic tracking and learning from real-time user data such as heart rate, movement, calories, and sleep patterns.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21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3633-81A7-B1FF-C84F-90993EE9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FF0000"/>
                </a:solidFill>
                <a:latin typeface="Algerian" pitchFamily="82" charset="0"/>
              </a:rPr>
              <a:t>PROBLEM STATEMENT</a:t>
            </a:r>
            <a:br>
              <a:rPr lang="en-GB" dirty="0">
                <a:latin typeface="Algerian" pitchFamily="82" charset="0"/>
              </a:rPr>
            </a:br>
            <a:endParaRPr lang="en-US" dirty="0">
              <a:latin typeface="Algerian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ADAE6-09BC-62DD-20C0-84629AC26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Manual creation of fitness and diet plans is tedious.
Static plans do not adapt to user progress.
Most apps lack AI-driven personalization.
Our system solves this with a smart, scalable solution.</a:t>
            </a:r>
          </a:p>
          <a:p>
            <a:pPr>
              <a:lnSpc>
                <a:spcPct val="150000"/>
              </a:lnSpc>
            </a:pPr>
            <a:r>
              <a:rPr lang="en-GB" dirty="0"/>
              <a:t>Users find it difficult to integrate dietary preferences and physical constraints into pre-existing systems.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6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1099</Words>
  <Application>Microsoft Office PowerPoint</Application>
  <PresentationFormat>Widescreen</PresentationFormat>
  <Paragraphs>137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Algerian</vt:lpstr>
      <vt:lpstr>Arial</vt:lpstr>
      <vt:lpstr>Calibri</vt:lpstr>
      <vt:lpstr>Calibri Light</vt:lpstr>
      <vt:lpstr>Forte</vt:lpstr>
      <vt:lpstr>Times New Roman</vt:lpstr>
      <vt:lpstr>Wingdings</vt:lpstr>
      <vt:lpstr>Office Theme</vt:lpstr>
      <vt:lpstr>PowerPoint Presentation</vt:lpstr>
      <vt:lpstr>AI POWERED  FITNESS ASSISTANT</vt:lpstr>
      <vt:lpstr>CONTENTS</vt:lpstr>
      <vt:lpstr>Introduction</vt:lpstr>
      <vt:lpstr>Literature review</vt:lpstr>
      <vt:lpstr>PowerPoint Presentation</vt:lpstr>
      <vt:lpstr>PowerPoint Presentation</vt:lpstr>
      <vt:lpstr>Existing system </vt:lpstr>
      <vt:lpstr>PROBLEM STATEMENT </vt:lpstr>
      <vt:lpstr>Proposed system </vt:lpstr>
      <vt:lpstr>Objectives</vt:lpstr>
      <vt:lpstr>Proposed Methodology</vt:lpstr>
      <vt:lpstr>Technologies used</vt:lpstr>
      <vt:lpstr>Architecture </vt:lpstr>
      <vt:lpstr>PowerPoint Presentation</vt:lpstr>
      <vt:lpstr>PowerPoint Presentation</vt:lpstr>
      <vt:lpstr>PowerPoint Presentation</vt:lpstr>
      <vt:lpstr>PowerPoint Presentation</vt:lpstr>
      <vt:lpstr>Future Enhancements</vt:lpstr>
      <vt:lpstr>CONCLUSION </vt:lpstr>
      <vt:lpstr>References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Vidyavathi GK</dc:creator>
  <cp:lastModifiedBy>Prajwal Banakar</cp:lastModifiedBy>
  <cp:revision>19</cp:revision>
  <dcterms:created xsi:type="dcterms:W3CDTF">2025-06-15T10:19:57Z</dcterms:created>
  <dcterms:modified xsi:type="dcterms:W3CDTF">2025-12-12T11:02:05Z</dcterms:modified>
</cp:coreProperties>
</file>